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/HKhpG2enJ5pb5e2D+ahVNTCR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7F6F9F-0FA7-4143-8171-97E56851E676}">
  <a:tblStyle styleId="{2B7F6F9F-0FA7-4143-8171-97E56851E6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AEEC39-A0E5-4E5C-8C97-91BE1929A2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994c7ee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994c7ee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994c7ee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994c7ee0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94c7ee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94c7ee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b0b5d1c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b0b5d1c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994c7ee0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994c7ee0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b05bd9a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b05bd9a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2558122665?pwd=RUJMR0tObU82QllTVlBFNEtpSEtvZz09" TargetMode="External"/><Relationship Id="rId4" Type="http://schemas.openxmlformats.org/officeDocument/2006/relationships/hyperlink" Target="mailto:agingtogetherhh@gmail.com" TargetMode="External"/><Relationship Id="rId5" Type="http://schemas.openxmlformats.org/officeDocument/2006/relationships/hyperlink" Target="mailto:hhltccoalition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994c7ee0f_0_0"/>
          <p:cNvSpPr txBox="1">
            <a:spLocks noGrp="1"/>
          </p:cNvSpPr>
          <p:nvPr>
            <p:ph type="body" idx="1"/>
          </p:nvPr>
        </p:nvSpPr>
        <p:spPr>
          <a:xfrm>
            <a:off x="865750" y="1622775"/>
            <a:ext cx="11243400" cy="6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000" b="1" i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1" dirty="0" smtClean="0">
                <a:latin typeface="Verdana"/>
                <a:ea typeface="Verdana"/>
                <a:cs typeface="Verdana"/>
                <a:sym typeface="Verdana"/>
              </a:rPr>
              <a:t>Year-in-review</a:t>
            </a:r>
            <a:r>
              <a:rPr lang="en-US" sz="3000" b="1" i="1" dirty="0">
                <a:latin typeface="Verdana"/>
                <a:ea typeface="Verdana"/>
                <a:cs typeface="Verdana"/>
                <a:sym typeface="Verdana"/>
              </a:rPr>
              <a:t>:</a:t>
            </a:r>
            <a:endParaRPr sz="3000" b="1" i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1" dirty="0">
                <a:latin typeface="Verdana"/>
                <a:ea typeface="Verdana"/>
                <a:cs typeface="Verdana"/>
                <a:sym typeface="Verdana"/>
              </a:rPr>
              <a:t>What Brought Us Together 2020</a:t>
            </a:r>
            <a:endParaRPr sz="3000" b="1" i="1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3000"/>
              <a:buFont typeface="Verdana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COVID-19 deaths in Long-Term Care 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Re-imagine new systems of caring  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Activate changes in Long-Term Care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Deepen our rural community resources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Find different pathways to enable 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191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3000"/>
              <a:buFont typeface="Verdana"/>
              <a:buChar char="•"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in-home or alternative community supports   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85" name="Google Shape;85;g22994c7ee0f_0_0"/>
          <p:cNvSpPr txBox="1"/>
          <p:nvPr/>
        </p:nvSpPr>
        <p:spPr>
          <a:xfrm>
            <a:off x="865750" y="390425"/>
            <a:ext cx="71805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AGING TOGETHER OPENT MEETING June 22nd </a:t>
            </a:r>
            <a:r>
              <a:rPr lang="en-US" sz="26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Celebrating One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latin typeface="Calibri"/>
                <a:ea typeface="Calibri"/>
                <a:cs typeface="Calibri"/>
                <a:sym typeface="Calibri"/>
              </a:rPr>
              <a:t>SYNOPSIS </a:t>
            </a: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and NOTES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g22994c7ee0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275" y="0"/>
            <a:ext cx="4145723" cy="23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994c7ee0f_0_5"/>
          <p:cNvSpPr txBox="1">
            <a:spLocks noGrp="1"/>
          </p:cNvSpPr>
          <p:nvPr>
            <p:ph type="body" idx="1"/>
          </p:nvPr>
        </p:nvSpPr>
        <p:spPr>
          <a:xfrm>
            <a:off x="592900" y="0"/>
            <a:ext cx="11599200" cy="6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1">
                <a:latin typeface="Verdana"/>
                <a:ea typeface="Verdana"/>
                <a:cs typeface="Verdana"/>
                <a:sym typeface="Verdana"/>
              </a:rPr>
              <a:t>Teaming Up for Community Conversations</a:t>
            </a:r>
            <a:endParaRPr b="1" i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Collaboration between LTC Coalition + Re:Think Policy Change</a:t>
            </a: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Broadening thinking by identifying creative solutions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-“It’s Not Over Yet” - an uplifting movie and experience about aging with dignity, grace and joy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-Human rights and dignity regained in Long-term Care: Emotion-centered models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-Daily choices to maintain our best brains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-The “Options Open Guide” for planning later life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2994c7ee0f_0_5"/>
          <p:cNvSpPr txBox="1"/>
          <p:nvPr/>
        </p:nvSpPr>
        <p:spPr>
          <a:xfrm>
            <a:off x="592900" y="5024675"/>
            <a:ext cx="12290100" cy="1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Vision: </a:t>
            </a:r>
            <a:r>
              <a:rPr lang="en-US"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Members of the Haliburton County community can age with dignity and range of supports that we would want for ourselves and our loved ones.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994c7ee0f_0_10"/>
          <p:cNvSpPr txBox="1">
            <a:spLocks noGrp="1"/>
          </p:cNvSpPr>
          <p:nvPr>
            <p:ph type="body" idx="1"/>
          </p:nvPr>
        </p:nvSpPr>
        <p:spPr>
          <a:xfrm>
            <a:off x="256925" y="-25"/>
            <a:ext cx="11935200" cy="6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>
                <a:latin typeface="Verdana"/>
                <a:ea typeface="Verdana"/>
                <a:cs typeface="Verdana"/>
                <a:sym typeface="Verdana"/>
              </a:rPr>
              <a:t>Successes</a:t>
            </a:r>
            <a:endParaRPr sz="2300" b="1" i="1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200 people involved in open, community discussions since June 2022 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Hosted</a:t>
            </a:r>
            <a:r>
              <a:rPr lang="en-US" sz="2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4 Info Meetings with experts on aging innovations and LTC costs  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Explored creative housing solutions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Toured an innovative LTC home-Butterfly model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Positive meeting with HHHS/Hyland Crest staff 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Successfully negotiated painting colourful walls and artwork at Hyland Crest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Connected with corporate Extendicare to plan for new home in Haliburton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Surveyed our members for involvement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Developed an ATAC Brochure with Helpful Tips and Resources for Seniors in Haliburton County 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Awarded a New Horizon Seniors Grant-$22,500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Advocated on key provincial issues - hosted 30 voting stations in the provincial 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Font typeface="Verdana"/>
              <a:buChar char="•"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Privatization Referendum Vote and advocated against Bill 7, that enables LTC placement without choice about location  </a:t>
            </a:r>
            <a:r>
              <a:rPr lang="en-US" sz="2300" b="1">
                <a:latin typeface="Verdana"/>
                <a:ea typeface="Verdana"/>
                <a:cs typeface="Verdana"/>
                <a:sym typeface="Verdana"/>
              </a:rPr>
              <a:t>         </a:t>
            </a:r>
            <a:endParaRPr sz="23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b0b5d1ce7_0_0"/>
          <p:cNvSpPr txBox="1"/>
          <p:nvPr/>
        </p:nvSpPr>
        <p:spPr>
          <a:xfrm>
            <a:off x="529709" y="535970"/>
            <a:ext cx="10988700" cy="42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huge thank you to our ATAC participants and individual and community sponsors.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latin typeface="Calibri"/>
                <a:ea typeface="Calibri"/>
                <a:cs typeface="Calibri"/>
                <a:sym typeface="Calibri"/>
              </a:rPr>
              <a:t>UPDATES</a:t>
            </a: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Co-living/Housing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Resource </a:t>
            </a:r>
            <a:r>
              <a:rPr lang="en-US" sz="2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/Communications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Hyland Crest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b="1" dirty="0" smtClean="0">
                <a:latin typeface="Calibri"/>
                <a:ea typeface="Calibri"/>
                <a:cs typeface="Calibri"/>
                <a:sym typeface="Calibri"/>
              </a:rPr>
              <a:t>Privatization Referendum</a:t>
            </a:r>
            <a:endParaRPr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"/>
          <p:cNvGraphicFramePr/>
          <p:nvPr>
            <p:extLst>
              <p:ext uri="{D42A27DB-BD31-4B8C-83A1-F6EECF244321}">
                <p14:modId xmlns:p14="http://schemas.microsoft.com/office/powerpoint/2010/main" val="2085783980"/>
              </p:ext>
            </p:extLst>
          </p:nvPr>
        </p:nvGraphicFramePr>
        <p:xfrm>
          <a:off x="1" y="0"/>
          <a:ext cx="12191975" cy="7171365"/>
        </p:xfrm>
        <a:graphic>
          <a:graphicData uri="http://schemas.openxmlformats.org/drawingml/2006/table">
            <a:tbl>
              <a:tblPr>
                <a:noFill/>
                <a:tableStyleId>{2B7F6F9F-0FA7-4143-8171-97E56851E676}</a:tableStyleId>
              </a:tblPr>
              <a:tblGrid>
                <a:gridCol w="3307900"/>
                <a:gridCol w="3149125"/>
                <a:gridCol w="2686950"/>
                <a:gridCol w="3048000"/>
              </a:tblGrid>
              <a:tr h="45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241C15"/>
                          </a:solidFill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PRIORITY AREAS</a:t>
                      </a:r>
                      <a:endParaRPr sz="1900" u="none" strike="noStrike" cap="none" dirty="0">
                        <a:solidFill>
                          <a:srgbClr val="241C15"/>
                        </a:solidFill>
                        <a:highlight>
                          <a:srgbClr val="FFF2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241C15"/>
                          </a:solidFill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</a:t>
                      </a:r>
                      <a:r>
                        <a:rPr lang="en-US" sz="1900" b="1" dirty="0">
                          <a:solidFill>
                            <a:srgbClr val="241C15"/>
                          </a:solidFill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/SHORT </a:t>
                      </a:r>
                      <a:r>
                        <a:rPr lang="en-US" sz="1900" b="1" i="0" u="none" strike="noStrike" cap="none" dirty="0">
                          <a:solidFill>
                            <a:srgbClr val="241C15"/>
                          </a:solidFill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 GOALS</a:t>
                      </a:r>
                      <a:endParaRPr sz="1900" u="none" strike="noStrike" cap="none" dirty="0">
                        <a:solidFill>
                          <a:srgbClr val="241C15"/>
                        </a:solidFill>
                        <a:highlight>
                          <a:srgbClr val="FFF2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cap="none">
                          <a:solidFill>
                            <a:srgbClr val="241C15"/>
                          </a:solidFill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HORIZONS GRANT</a:t>
                      </a:r>
                      <a:endParaRPr sz="1900" u="none" strike="noStrike" cap="none">
                        <a:solidFill>
                          <a:srgbClr val="241C15"/>
                        </a:solidFill>
                        <a:highlight>
                          <a:srgbClr val="FFF2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cap="none">
                          <a:solidFill>
                            <a:srgbClr val="241C15"/>
                          </a:solidFill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YOU CAN HELP</a:t>
                      </a:r>
                      <a:endParaRPr sz="1900" u="none" strike="noStrike" cap="none">
                        <a:solidFill>
                          <a:srgbClr val="241C15"/>
                        </a:solidFill>
                        <a:highlight>
                          <a:srgbClr val="FFF2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cap="non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 knowledge and access supports- Seniors Helping Seniors</a:t>
                      </a:r>
                      <a:endParaRPr sz="1900" b="1" u="none" strike="noStrike" cap="none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b="1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local advisors </a:t>
                      </a:r>
                      <a:r>
                        <a:rPr lang="en-US" sz="1900" b="1" dirty="0" smtClean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</a:t>
                      </a:r>
                      <a:r>
                        <a:rPr lang="en-US" sz="19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navigators” </a:t>
                      </a:r>
                      <a:r>
                        <a:rPr lang="en-US" sz="1900" b="1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delete“ombudspersons</a:t>
                      </a:r>
                      <a:r>
                        <a:rPr lang="en-US" sz="19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</a:t>
                      </a:r>
                      <a:r>
                        <a:rPr lang="en-US" sz="1900" b="1" dirty="0" smtClean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 </a:t>
                      </a:r>
                      <a:r>
                        <a:rPr lang="en-US" sz="1900" b="1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help people navigate healthy aging</a:t>
                      </a:r>
                      <a:endParaRPr sz="1900" b="1" u="none" strike="noStrike" cap="none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Published a report to share across the County including an evaluation of results and media stories</a:t>
                      </a:r>
                      <a:endParaRPr b="1">
                        <a:solidFill>
                          <a:srgbClr val="241C15"/>
                        </a:solidFill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1.Share your stories about </a:t>
                      </a:r>
                      <a:r>
                        <a:rPr lang="en-US" sz="1900" b="1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aging in </a:t>
                      </a:r>
                      <a:r>
                        <a:rPr lang="en-US" sz="1900" b="1" i="0" u="none" strike="noStrike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community.</a:t>
                      </a:r>
                      <a:endParaRPr sz="1900" b="1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5525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how care is organized and delivered, and forge new</a:t>
                      </a: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Partnerships/directions within the community and long-term care settings</a:t>
                      </a: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Similar projects / Community Resources and models of care to share at our meetings</a:t>
                      </a: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Identified community initiatives to support</a:t>
                      </a:r>
                      <a:endParaRPr sz="1800" b="1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1" i="0" u="none" strike="noStrike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2.Inspire others to join us</a:t>
                      </a:r>
                      <a:endParaRPr sz="1900" b="1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Completed an Asset Based Community Development inventory</a:t>
                      </a:r>
                      <a:endParaRPr sz="1800" b="1">
                        <a:solidFill>
                          <a:srgbClr val="241C15"/>
                        </a:solidFill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1" i="0" u="none" strike="noStrike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Help out as a community member/Share your skills + talents </a:t>
                      </a:r>
                      <a:endParaRPr sz="1900" b="1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5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1C15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a financial model for supporting a community resource (volunteers and/or paid resources) </a:t>
                      </a: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3025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Communicate in ways that reach and engage more people</a:t>
                      </a: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1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Articulate the Vision and  Priorities, and engage more people in supporting efforts.</a:t>
                      </a: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Developed a set of community priorities</a:t>
                      </a:r>
                      <a:endParaRPr sz="1800" b="1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1" i="0" u="none" strike="noStrike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Help out as a community member/Share your skills, + talents</a:t>
                      </a:r>
                      <a:endParaRPr sz="1900" b="1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4.Join our Steering Team</a:t>
                      </a:r>
                      <a:endParaRPr sz="1800" b="1">
                        <a:solidFill>
                          <a:srgbClr val="241C15"/>
                        </a:solidFill>
                      </a:endParaRPr>
                    </a:p>
                  </a:txBody>
                  <a:tcPr marL="57050" marR="57050" marT="57050" marB="5705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grown the network and resources of Aging Together as Community </a:t>
                      </a:r>
                      <a:endParaRPr b="1">
                        <a:solidFill>
                          <a:srgbClr val="241C15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Broaden the choices for housing solutions</a:t>
                      </a:r>
                      <a:endParaRPr sz="1800" b="1" dirty="0">
                        <a:solidFill>
                          <a:srgbClr val="241C15"/>
                        </a:solidFill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i="0" u="none" strike="noStrike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 and showcase creative housing solutions together with </a:t>
                      </a:r>
                      <a:r>
                        <a:rPr lang="en-US" sz="1900" b="1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residents</a:t>
                      </a:r>
                      <a:endParaRPr sz="1800" b="1">
                        <a:solidFill>
                          <a:srgbClr val="241C15"/>
                        </a:solidFill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1" i="0" u="none" strike="noStrike" dirty="0">
                          <a:solidFill>
                            <a:srgbClr val="241C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Create a plan and action steps with grant funding</a:t>
                      </a:r>
                      <a:endParaRPr sz="1900" b="1" dirty="0">
                        <a:solidFill>
                          <a:srgbClr val="241C1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50" marR="57050" marT="57050" marB="570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g22994c7ee0f_0_32"/>
          <p:cNvGraphicFramePr/>
          <p:nvPr>
            <p:extLst>
              <p:ext uri="{D42A27DB-BD31-4B8C-83A1-F6EECF244321}">
                <p14:modId xmlns:p14="http://schemas.microsoft.com/office/powerpoint/2010/main" val="2042429939"/>
              </p:ext>
            </p:extLst>
          </p:nvPr>
        </p:nvGraphicFramePr>
        <p:xfrm>
          <a:off x="0" y="0"/>
          <a:ext cx="12192000" cy="7565076"/>
        </p:xfrm>
        <a:graphic>
          <a:graphicData uri="http://schemas.openxmlformats.org/drawingml/2006/table">
            <a:tbl>
              <a:tblPr>
                <a:noFill/>
                <a:tableStyleId>{EDAEEC39-A0E5-4E5C-8C97-91BE1929A279}</a:tableStyleId>
              </a:tblPr>
              <a:tblGrid>
                <a:gridCol w="4064000"/>
                <a:gridCol w="4064000"/>
                <a:gridCol w="4064000"/>
              </a:tblGrid>
              <a:tr h="74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WHAT do we want to focus on in the coming 6-12 months?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WHAT do we want to accomplish?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WHO wants to do WHAT?</a:t>
                      </a:r>
                      <a:endParaRPr sz="2000" b="1"/>
                    </a:p>
                  </a:txBody>
                  <a:tcPr marL="91425" marR="91425" marT="91425" marB="91425"/>
                </a:tc>
              </a:tr>
              <a:tr h="563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-Healthcare Access (e.g. shortages of PSWs, Family Doctor/Primary Care)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-Presenting at Council 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–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-Advocacy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(delete Aging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Well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Committee no longer )</a:t>
                      </a:r>
                      <a:endParaRPr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-Housing (more of it, and smaller clusters/congregate housing/ co-housing, co-living?, changing the zoning rules)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Advocacy/Advisory-LTC/Privatization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Adequately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caring for people –Identify ways to improve care in LTCH and ongoing care in the community – </a:t>
                      </a:r>
                      <a:r>
                        <a:rPr lang="en-US" sz="1600" b="1" i="1" dirty="0">
                          <a:solidFill>
                            <a:schemeClr val="dk1"/>
                          </a:solidFill>
                        </a:rPr>
                        <a:t>e.g. more home care in our </a:t>
                      </a:r>
                      <a:r>
                        <a:rPr lang="en-US" sz="1600" b="1" i="1" dirty="0" smtClean="0">
                          <a:solidFill>
                            <a:schemeClr val="dk1"/>
                          </a:solidFill>
                        </a:rPr>
                        <a:t>community.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Reach people off the grid that are very isolated – this requires a person-to-person approach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</a:rPr>
                        <a:t>Ongoing outreach to promote 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</a:rPr>
                        <a:t>ATAC and key 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</a:rPr>
                        <a:t>issues 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</a:rPr>
                        <a:t>that affect Seniors   </a:t>
                      </a:r>
                      <a:endParaRPr lang="en-US" sz="16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Food insecurity – reach people that need support to access meals + food</a:t>
                      </a: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Encourage people to get to know their actual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</a:rPr>
                        <a:t>neighbours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 – for safety, emergency situations, or preparedness, helping a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</a:rPr>
                        <a:t>neighbour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, connecting with family of isolated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</a:rPr>
                        <a:t>neighbours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Learn more about the model and resources available via Hey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</a:rPr>
                        <a:t>Neighbour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 Collective (and “Building Resilient Communities” element) 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</a:rPr>
                        <a:t>START WITH THIS INITIATIVE, AND CREATE A SIMPLE “NEAR NEIGHBOUR RECORD” Paper) THE PROCESS OF GENERATING THESE RECORDS WILL NATURALLY INVOLVE PEOPLE, HELP THEM GET TO KNOW ONE ANOTHER (all generations) AND GENERATE STORIES&lt;  AND HELP SPREAD THE WORD</a:t>
                      </a:r>
                      <a:endParaRPr sz="14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Form a Community 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Engagement Working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Group- develop 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plan/messaging/ strategies 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to reach 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target audiences- social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, print and 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radio, personal stories and presentations.  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Recruit volunteers. </a:t>
                      </a:r>
                      <a:r>
                        <a:rPr lang="en-US" sz="1500" b="1" i="1" baseline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500" b="1" i="1" smtClean="0">
                          <a:solidFill>
                            <a:srgbClr val="FF0000"/>
                          </a:solidFill>
                        </a:rPr>
                        <a:t>arket</a:t>
                      </a:r>
                      <a:r>
                        <a:rPr lang="en-US" sz="1500" b="1" i="1" baseline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b="1" i="1" dirty="0" smtClean="0">
                          <a:solidFill>
                            <a:srgbClr val="FF0000"/>
                          </a:solidFill>
                        </a:rPr>
                        <a:t>Helpful</a:t>
                      </a:r>
                      <a:r>
                        <a:rPr lang="en-US" sz="1500" b="1" i="1" baseline="0" dirty="0" smtClean="0">
                          <a:solidFill>
                            <a:srgbClr val="FF0000"/>
                          </a:solidFill>
                        </a:rPr>
                        <a:t> Resources for Seniors</a:t>
                      </a:r>
                      <a:endParaRPr sz="1500" b="1" i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/>
                        <a:t>-Work with Community Organizations: </a:t>
                      </a:r>
                      <a:r>
                        <a:rPr lang="en-US" sz="1600" b="1" dirty="0" err="1"/>
                        <a:t>uLinks</a:t>
                      </a:r>
                      <a:r>
                        <a:rPr lang="en-US" sz="1600" b="1" dirty="0"/>
                        <a:t>, SIRCH</a:t>
                      </a:r>
                      <a:endParaRPr sz="1600" b="1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-Hire a part-time Co-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</a:rPr>
                        <a:t>ordinator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 working closely with the community members, gather data on the unmet needs, and work to support the steering committee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-Hire a part-time 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</a:rPr>
                        <a:t>co-ordinator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 – to focus on community engagement </a:t>
                      </a:r>
                      <a:r>
                        <a:rPr lang="en-US" sz="1600" b="1" i="1" dirty="0">
                          <a:solidFill>
                            <a:schemeClr val="dk1"/>
                          </a:solidFill>
                        </a:rPr>
                        <a:t>– how bad is it? Who are the vulnerable people, and what are their situations</a:t>
                      </a:r>
                      <a:r>
                        <a:rPr lang="en-US" sz="1600" b="1" i="1" dirty="0" smtClean="0">
                          <a:solidFill>
                            <a:schemeClr val="dk1"/>
                          </a:solidFill>
                        </a:rPr>
                        <a:t>??????</a:t>
                      </a:r>
                      <a:endParaRPr sz="1600" b="1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(does this go with the above statement)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Bonnie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offered to lead the group and invited others to join-volunteers Susan Keith, Christel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</a:rPr>
                        <a:t>Furnisse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, Greg Roe, Chris Lynd after July.</a:t>
                      </a:r>
                      <a:endParaRPr sz="16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i="1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1600" b="1" i="1" dirty="0">
                          <a:solidFill>
                            <a:schemeClr val="dk1"/>
                          </a:solidFill>
                        </a:rPr>
                        <a:t>Expand the volunteers – each person commit to bringing one person to the next meeting/ATAC process</a:t>
                      </a:r>
                      <a:endParaRPr sz="1600" b="1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b05bd9a32_0_3"/>
          <p:cNvSpPr txBox="1">
            <a:spLocks noGrp="1"/>
          </p:cNvSpPr>
          <p:nvPr>
            <p:ph type="body" idx="1"/>
          </p:nvPr>
        </p:nvSpPr>
        <p:spPr>
          <a:xfrm>
            <a:off x="838200" y="594125"/>
            <a:ext cx="10515600" cy="558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What next?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You are invited to join our steering committee meetings on ZOOM each Thursday at 4:30pm to 5:30 pm at: </a:t>
            </a:r>
            <a:r>
              <a:rPr lang="en-US" sz="2700" b="1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https://us02web.zoom.us/j/82558122665?pwd=RUJMR0tObU82QllTVlBFNEtpSEtvZz09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You are invited to email your suggestions to: </a:t>
            </a:r>
            <a:r>
              <a:rPr lang="en-US" sz="27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agingtogetherhh@gmail.com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You are invited to get in touch with the Haliburton Long Term Care Coalition to discuss how you would like to get involved at:</a:t>
            </a:r>
            <a:endParaRPr sz="27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1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hhltccoalition@gmail.com</a:t>
            </a:r>
            <a:endParaRPr sz="2700" b="1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968</Words>
  <Application>Microsoft Macintosh PowerPoint</Application>
  <PresentationFormat>Widescreen</PresentationFormat>
  <Paragraphs>104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2023-06-16T18:40:16Z</dcterms:created>
  <dcterms:modified xsi:type="dcterms:W3CDTF">2023-06-27T22:07:17Z</dcterms:modified>
</cp:coreProperties>
</file>